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72" r:id="rId4"/>
    <p:sldId id="273" r:id="rId5"/>
    <p:sldId id="275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738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07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818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678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3224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657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796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70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628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32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02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91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90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40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02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11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13-Jan-2022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98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ТЕОРИЈА ОДЛУЧИВАЊА</a:t>
            </a:r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sr-Cyrl-RS" sz="3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Рекапитулација градива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18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 очекиваних жаљења (губитака)</a:t>
            </a:r>
          </a:p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жаљења:</a:t>
            </a: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OŽ(P)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=0*0,3+50*0,4+200*0,3=80</a:t>
            </a:r>
          </a:p>
          <a:p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=50*0,3+0*0,4+0*0,3=15</a:t>
            </a:r>
          </a:p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Пошто је </a:t>
            </a:r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R)&lt;</a:t>
            </a:r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P),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изабрати акцију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62974"/>
              </p:ext>
            </p:extLst>
          </p:nvPr>
        </p:nvGraphicFramePr>
        <p:xfrm>
          <a:off x="911668" y="2976665"/>
          <a:ext cx="8128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32265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88744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708991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5860893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5035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536090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82646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8515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05436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952160"/>
              </p:ext>
            </p:extLst>
          </p:nvPr>
        </p:nvGraphicFramePr>
        <p:xfrm>
          <a:off x="5771535" y="1044627"/>
          <a:ext cx="409022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555">
                  <a:extLst>
                    <a:ext uri="{9D8B030D-6E8A-4147-A177-3AD203B41FA5}">
                      <a16:colId xmlns:a16="http://schemas.microsoft.com/office/drawing/2014/main" val="4293172366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417776883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2920019640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269501892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73932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4034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29342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814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3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57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Очекивана вредност перфектне информације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(OVPI)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се са сигурношћу зна да ће се у тренутку одлучивања одиграти стање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изабрати акцију Р јер има највећу вредност за то стање (400). Такође, за стање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изабрати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(500) и за стање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исто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(700).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 је перфектна информација и за њу се израчунава следећа вредност:</a:t>
            </a: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400*0,3+500*0,4+700*0,3=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немамо перфектну информацију, бирамо акцију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примењујући критеријум очекиване новчане вредности, тј.,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ONV(R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515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Очекивана вредност перфектне информације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(OVPI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 добија као разлика:</a:t>
            </a: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OVPI=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530-515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Као што се може видети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OVPI=</a:t>
            </a:r>
            <a:r>
              <a:rPr lang="sr-Latn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Зато се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дефинише као очекивано жаљење најбоље акције.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019644"/>
              </p:ext>
            </p:extLst>
          </p:nvPr>
        </p:nvGraphicFramePr>
        <p:xfrm>
          <a:off x="6518787" y="980717"/>
          <a:ext cx="3765756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439">
                  <a:extLst>
                    <a:ext uri="{9D8B030D-6E8A-4147-A177-3AD203B41FA5}">
                      <a16:colId xmlns:a16="http://schemas.microsoft.com/office/drawing/2014/main" val="4293172366"/>
                    </a:ext>
                  </a:extLst>
                </a:gridCol>
                <a:gridCol w="941439">
                  <a:extLst>
                    <a:ext uri="{9D8B030D-6E8A-4147-A177-3AD203B41FA5}">
                      <a16:colId xmlns:a16="http://schemas.microsoft.com/office/drawing/2014/main" val="4177768838"/>
                    </a:ext>
                  </a:extLst>
                </a:gridCol>
                <a:gridCol w="941439">
                  <a:extLst>
                    <a:ext uri="{9D8B030D-6E8A-4147-A177-3AD203B41FA5}">
                      <a16:colId xmlns:a16="http://schemas.microsoft.com/office/drawing/2014/main" val="2920019640"/>
                    </a:ext>
                  </a:extLst>
                </a:gridCol>
                <a:gridCol w="941439">
                  <a:extLst>
                    <a:ext uri="{9D8B030D-6E8A-4147-A177-3AD203B41FA5}">
                      <a16:colId xmlns:a16="http://schemas.microsoft.com/office/drawing/2014/main" val="269501892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73932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4034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29342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814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3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33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Испитна питања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Основи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теорије одлучивања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Системски приступ одлучивању</a:t>
            </a:r>
          </a:p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3. Дефинисање и фазе процеса одлучивања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4. Примена теорије одлучивања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5. Анализа одлучивања</a:t>
            </a:r>
          </a:p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6. Проблем одлучивања у управљању ванредним ситуацијама</a:t>
            </a:r>
          </a:p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7. Анализа одлучивања без узорковања</a:t>
            </a:r>
          </a:p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8. Анализа одлучивања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са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узорковањем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81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Испитна питања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9. Једнокритеријумско одлучивање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10. Вишекритеријумско одлучивање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11. Групно одлучивање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12. Методи групног одлучивања</a:t>
            </a:r>
          </a:p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13. Стабло одлучивања. Дефиниција, основни елементи</a:t>
            </a:r>
          </a:p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14. Примена стабла одлучивања у теорији одлучивања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15. Функције корисности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16. Релација преференције</a:t>
            </a:r>
          </a:p>
          <a:p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17. Аверзија према ризику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4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узорковања</a:t>
            </a:r>
            <a:b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априори вероватноћа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Када доносилац одлуке, (ДО), није у могућности да појединим стањима додели одговарајуће вероватноће, за избор најбоље акције може да користи неку од следећих метода (критеријума):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MAXIMIN, MINIMAX, MAXIMAX, La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lace –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 метод.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Посматрамо следећи проблем избора. Дате су 4 алтернативе (А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) и 4 могућа стања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Применити све методе избора у случају неизвесности. Коју алтернативу треба изабрати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069611"/>
              </p:ext>
            </p:extLst>
          </p:nvPr>
        </p:nvGraphicFramePr>
        <p:xfrm>
          <a:off x="911668" y="3590685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3731794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95749217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85299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76822596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3174955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Алтернативе</a:t>
                      </a:r>
                    </a:p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(Акције)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0730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245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23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6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38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464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8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MAXIMAX kriterijum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алтернативу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051135"/>
              </p:ext>
            </p:extLst>
          </p:nvPr>
        </p:nvGraphicFramePr>
        <p:xfrm>
          <a:off x="4849486" y="3659511"/>
          <a:ext cx="442451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258">
                  <a:extLst>
                    <a:ext uri="{9D8B030D-6E8A-4147-A177-3AD203B41FA5}">
                      <a16:colId xmlns:a16="http://schemas.microsoft.com/office/drawing/2014/main" val="2456496071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2279856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Алтернативе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Максимални исходи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30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9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833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95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74316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713180"/>
              </p:ext>
            </p:extLst>
          </p:nvPr>
        </p:nvGraphicFramePr>
        <p:xfrm>
          <a:off x="1051090" y="3659511"/>
          <a:ext cx="34246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28">
                  <a:extLst>
                    <a:ext uri="{9D8B030D-6E8A-4147-A177-3AD203B41FA5}">
                      <a16:colId xmlns:a16="http://schemas.microsoft.com/office/drawing/2014/main" val="409442409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85936023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691213530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562518957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680247883"/>
                    </a:ext>
                  </a:extLst>
                </a:gridCol>
              </a:tblGrid>
              <a:tr h="353907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75045"/>
                  </a:ext>
                </a:extLst>
              </a:tr>
              <a:tr h="353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87450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62856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73494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33385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032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39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MAXIMIN kriterijum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алтернативу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554254"/>
              </p:ext>
            </p:extLst>
          </p:nvPr>
        </p:nvGraphicFramePr>
        <p:xfrm>
          <a:off x="4849486" y="3574052"/>
          <a:ext cx="442451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258">
                  <a:extLst>
                    <a:ext uri="{9D8B030D-6E8A-4147-A177-3AD203B41FA5}">
                      <a16:colId xmlns:a16="http://schemas.microsoft.com/office/drawing/2014/main" val="2456496071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2279856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Алтернативе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Минимални исходи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30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9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833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95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74316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009727"/>
              </p:ext>
            </p:extLst>
          </p:nvPr>
        </p:nvGraphicFramePr>
        <p:xfrm>
          <a:off x="1051090" y="3403872"/>
          <a:ext cx="34246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28">
                  <a:extLst>
                    <a:ext uri="{9D8B030D-6E8A-4147-A177-3AD203B41FA5}">
                      <a16:colId xmlns:a16="http://schemas.microsoft.com/office/drawing/2014/main" val="409442409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85936023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691213530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562518957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680247883"/>
                    </a:ext>
                  </a:extLst>
                </a:gridCol>
              </a:tblGrid>
              <a:tr h="353907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75045"/>
                  </a:ext>
                </a:extLst>
              </a:tr>
              <a:tr h="353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87450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62856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73494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33385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032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MINIMAX kriterijum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 се матрица жаљења и бира се најмања вредност из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колоне најгоре жаљење.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алтернативу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4172"/>
              </p:ext>
            </p:extLst>
          </p:nvPr>
        </p:nvGraphicFramePr>
        <p:xfrm>
          <a:off x="6852122" y="766382"/>
          <a:ext cx="34246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28">
                  <a:extLst>
                    <a:ext uri="{9D8B030D-6E8A-4147-A177-3AD203B41FA5}">
                      <a16:colId xmlns:a16="http://schemas.microsoft.com/office/drawing/2014/main" val="409442409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85936023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691213530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562518957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680247883"/>
                    </a:ext>
                  </a:extLst>
                </a:gridCol>
              </a:tblGrid>
              <a:tr h="353907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75045"/>
                  </a:ext>
                </a:extLst>
              </a:tr>
              <a:tr h="353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87450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62856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73494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33385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03244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2187"/>
              </p:ext>
            </p:extLst>
          </p:nvPr>
        </p:nvGraphicFramePr>
        <p:xfrm>
          <a:off x="1068439" y="3815788"/>
          <a:ext cx="812800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416340729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23382022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4146371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17624027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7298662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13297033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Најгоре</a:t>
                      </a:r>
                    </a:p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жаљење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142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33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138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350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419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191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60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LaPlace-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 критеријум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акцију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јер се њоме остварује највећа очекивана вредност.</a:t>
            </a: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62580"/>
              </p:ext>
            </p:extLst>
          </p:nvPr>
        </p:nvGraphicFramePr>
        <p:xfrm>
          <a:off x="793136" y="3227042"/>
          <a:ext cx="8128001" cy="281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03254595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47950857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18339122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63970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4686135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0599665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9118776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Збир</a:t>
                      </a:r>
                    </a:p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последица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Очекивана</a:t>
                      </a:r>
                    </a:p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вредност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7356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266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50+70+60+40</a:t>
                      </a: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=220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220/4=55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583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60+80+100+120=360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360/4=90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268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150+110+70+50=380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380/4=95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599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300+90+130+110=630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630/4=157,5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187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0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 </a:t>
            </a:r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априори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 се односи на одлучивање када су познате вероватноће. Она се још зове и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једноетапна анализа одлучивања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одлучивање при ризику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који се у односу на случај са непознатим вероватноћама знатно чешће појављује у реалној пракси одлучивања. </a:t>
            </a:r>
          </a:p>
          <a:p>
            <a:pPr algn="just"/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Посматрамо следећи проблем избора. Дате су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алтернативе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P, 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могућа стања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Сваком стању је додељена одговарајућа вероватноћа. На основу података предложити најбоље решење (акцију).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061988"/>
              </p:ext>
            </p:extLst>
          </p:nvPr>
        </p:nvGraphicFramePr>
        <p:xfrm>
          <a:off x="1146002" y="4544414"/>
          <a:ext cx="8128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5373732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616615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64821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9387743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580821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302038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193797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833515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182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7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очекиване новчане вредности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Прво се одреде очекиване новчане вредности за сваку акцију:</a:t>
            </a:r>
          </a:p>
          <a:p>
            <a:pPr marL="0" indent="0" algn="just">
              <a:buNone/>
            </a:pP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ONV(P)=400*0,3+450*0,4+500*0,3=450</a:t>
            </a: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ONV(R)=350*0,3+500*0,4+700*0,3=515</a:t>
            </a:r>
          </a:p>
          <a:p>
            <a:pPr marL="0" indent="0" algn="just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Пошто је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ONV(R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)&gt;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ONV(P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изабрати акцију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17999"/>
              </p:ext>
            </p:extLst>
          </p:nvPr>
        </p:nvGraphicFramePr>
        <p:xfrm>
          <a:off x="677334" y="5120098"/>
          <a:ext cx="8128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9317236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776883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2001964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9501892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73932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4034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29342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814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3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5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902</Words>
  <Application>Microsoft Office PowerPoint</Application>
  <PresentationFormat>Widescreen</PresentationFormat>
  <Paragraphs>346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Facet</vt:lpstr>
      <vt:lpstr>ТЕОРИЈА ОДЛУЧИВАЊА</vt:lpstr>
      <vt:lpstr>Анализа одлучивања без узорковања 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Испитна питања</vt:lpstr>
      <vt:lpstr>Испитна питања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ТЕОРИЈА ОДЛУЧИВАЊА</dc:title>
  <dc:creator>Bojana Zlatkovic</dc:creator>
  <cp:lastModifiedBy>Bojana Zlatkovic</cp:lastModifiedBy>
  <cp:revision>52</cp:revision>
  <dcterms:created xsi:type="dcterms:W3CDTF">2020-11-14T09:23:20Z</dcterms:created>
  <dcterms:modified xsi:type="dcterms:W3CDTF">2022-01-13T09:55:15Z</dcterms:modified>
</cp:coreProperties>
</file>